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4" r:id="rId9"/>
    <p:sldId id="263" r:id="rId10"/>
    <p:sldId id="27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33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F6E0E8E6-B6EB-498A-BC29-48D81AAAA5B6}" type="datetimeFigureOut">
              <a:rPr lang="en-US" dirty="0"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A8B59-FD8C-464E-A2E0-D2DB42977C43}" type="datetimeFigureOut">
              <a:rPr lang="en-US" dirty="0"/>
              <a:t>1/15/2025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0685-9E9F-46AF-8733-3458A4A5B67E}" type="datetimeFigureOut">
              <a:rPr lang="en-US" dirty="0"/>
              <a:t>1/15/2025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578A0-4252-4A4F-8A4C-4F80F1AD91FF}" type="datetimeFigureOut">
              <a:rPr lang="en-US" dirty="0"/>
              <a:t>1/15/2025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F071-3364-4AF2-8784-696D9E530376}" type="datetimeFigureOut">
              <a:rPr lang="en-US" dirty="0"/>
              <a:t>1/15/2025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0C83B-2A0D-4895-8D19-F0DA28872F64}" type="datetimeFigureOut">
              <a:rPr lang="en-US" dirty="0"/>
              <a:t>1/15/2025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ACF0-C7E7-4CC8-840E-A2809FB4BDF6}" type="datetimeFigureOut">
              <a:rPr lang="en-US" dirty="0"/>
              <a:t>1/15/2025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64FF-53E9-4519-AFEB-B5EAE0A6C098}" type="datetimeFigureOut">
              <a:rPr lang="en-US" dirty="0"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0605F-0999-49B8-97E8-A9F5FE66FD89}" type="datetimeFigureOut">
              <a:rPr lang="en-US" dirty="0"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1493-8214-4CD3-9E66-4A7CE0239274}" type="datetimeFigureOut">
              <a:rPr lang="en-US" dirty="0"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397E-FD2D-4D0A-B33C-2E5AEFAED143}" type="datetimeFigureOut">
              <a:rPr lang="en-US" dirty="0"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092E-80DC-4992-A0D4-E74F7FC3042B}" type="datetimeFigureOut">
              <a:rPr lang="en-US" dirty="0"/>
              <a:t>1/15/2025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A4C6-EA06-4AF0-A839-1839C57399A0}" type="datetimeFigureOut">
              <a:rPr lang="en-US" dirty="0"/>
              <a:t>1/15/2025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C016-2580-485A-AC4B-4452BC379743}" type="datetimeFigureOut">
              <a:rPr lang="en-US" dirty="0"/>
              <a:t>1/15/2025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C8E6-7044-439E-9AE7-82A0C81AB0F0}" type="datetimeFigureOut">
              <a:rPr lang="en-US" dirty="0"/>
              <a:t>1/15/2025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5F70E-5DFF-42EC-93B3-07D70D7ED1BD}" type="datetimeFigureOut">
              <a:rPr lang="en-US" dirty="0"/>
              <a:t>1/15/2025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520B5-A0C9-4D15-A71B-70A075D52D64}" type="datetimeFigureOut">
              <a:rPr lang="en-US" dirty="0"/>
              <a:t>1/15/2025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1EAF71F-1A43-41B7-B605-0710A83174B7}" type="datetimeFigureOut">
              <a:rPr lang="en-US" dirty="0"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assine.online/lei-14063-assinaturas-eletronicas/" TargetMode="External"/><Relationship Id="rId2" Type="http://schemas.openxmlformats.org/officeDocument/2006/relationships/hyperlink" Target="https://blog.d4sign.com.br/assinatura-eletronica-tem-validade-juridica/?utm_term=&amp;utm_campaign=&amp;utm_source=adwords&amp;utm_medium=ppc&amp;hsa_acc=4355156883&amp;hsa_cam=21359465494&amp;hsa_grp=161072676177&amp;hsa_ad=701500765337&amp;hsa_src=g&amp;hsa_tgt=dsa-2310653728306&amp;hsa_kw=&amp;hsa_mt=&amp;hsa_net=adwords&amp;hsa_ver=3&amp;gad_source=1&amp;gclid=CjwKCAjwqf20BhBwEiwAt7dtdbTxBkhhSH-O0xNYtfHekkw_J2kN4Rfc1QzR8dtZLFfvJ9BigojdexoC2qIQAvD_Bw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pt.wikipedia.org/wiki/Processo_elet&#244;nico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mg.gov.br/legislacao-mineira/texto/DEC/47222/2017/" TargetMode="External"/><Relationship Id="rId2" Type="http://schemas.openxmlformats.org/officeDocument/2006/relationships/hyperlink" Target="https://www.planalto.gov.br/ccivil_03/_ato2019-2022/2020/lei/l14063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lanalto.gov.br/ccivil_03/_ato2019-2022/2020/decreto/d10278.htm" TargetMode="External"/><Relationship Id="rId4" Type="http://schemas.openxmlformats.org/officeDocument/2006/relationships/hyperlink" Target="https://www.planalto.gov.br/ccivil_03/_ato2023-2026/2024/decreto/d11946.ht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1837AB-4E64-B1C1-3F10-664022B077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PROCESSO ELETÔNICO DIGITAL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CE079C-0B3F-A186-AA40-FAC1FF33A1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ZERO PAPEL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2B2473B-B50A-8BD9-59DC-2E44AD682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98" y="2544457"/>
            <a:ext cx="2913635" cy="205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87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6F970D8-056B-1D64-D7C9-1852AE22C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481" y="0"/>
            <a:ext cx="5606187" cy="556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67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1FD8AC-8662-74DC-3E1A-996EC0130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Sobre a assinatura eletrônica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03E5BAE-4777-B8C2-7544-80C43AA97F8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1708711"/>
            <a:ext cx="9721391" cy="4495514"/>
          </a:xfrm>
        </p:spPr>
      </p:pic>
    </p:spTree>
    <p:extLst>
      <p:ext uri="{BB962C8B-B14F-4D97-AF65-F5344CB8AC3E}">
        <p14:creationId xmlns:p14="http://schemas.microsoft.com/office/powerpoint/2010/main" val="3405398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ABC7F7-2608-E9BD-F09B-4C57B5267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Sobre a </a:t>
            </a:r>
            <a:r>
              <a:rPr lang="pt-BR" dirty="0">
                <a:hlinkClick r:id="rId2"/>
              </a:rPr>
              <a:t>assinatura</a:t>
            </a:r>
            <a:r>
              <a:rPr lang="pt-BR" dirty="0"/>
              <a:t> </a:t>
            </a:r>
            <a:r>
              <a:rPr lang="pt-BR" dirty="0">
                <a:hlinkClick r:id="rId3"/>
              </a:rPr>
              <a:t>eletrônica</a:t>
            </a:r>
            <a:endParaRPr lang="pt-BR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56E85BE-3FEF-496D-A3D2-7E35D9A3AED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603997" y="1708711"/>
            <a:ext cx="8276051" cy="4458630"/>
          </a:xfrm>
        </p:spPr>
      </p:pic>
    </p:spTree>
    <p:extLst>
      <p:ext uri="{BB962C8B-B14F-4D97-AF65-F5344CB8AC3E}">
        <p14:creationId xmlns:p14="http://schemas.microsoft.com/office/powerpoint/2010/main" val="941974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857C6A-7A7D-1483-B840-BDDADB236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Sobre a assinatura eletrônica</a:t>
            </a:r>
          </a:p>
        </p:txBody>
      </p:sp>
      <p:pic>
        <p:nvPicPr>
          <p:cNvPr id="4" name="Tipos de Assinatura Digital - Lei 14.063_2020">
            <a:hlinkClick r:id="" action="ppaction://media"/>
            <a:extLst>
              <a:ext uri="{FF2B5EF4-FFF2-40B4-BE49-F238E27FC236}">
                <a16:creationId xmlns:a16="http://schemas.microsoft.com/office/drawing/2014/main" id="{B0D6378B-9D5E-D7B6-A2E2-3F90C75584ED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2908" y="1708711"/>
            <a:ext cx="7071216" cy="3978036"/>
          </a:xfrm>
        </p:spPr>
      </p:pic>
    </p:spTree>
    <p:extLst>
      <p:ext uri="{BB962C8B-B14F-4D97-AF65-F5344CB8AC3E}">
        <p14:creationId xmlns:p14="http://schemas.microsoft.com/office/powerpoint/2010/main" val="164747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9EA57C-E52C-D794-C37E-9409AD3A4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Protocolo digital – como funciona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6E7B712-4CBC-E8A2-2FB1-C60E22D69C6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9889" y="1554703"/>
            <a:ext cx="9228000" cy="4630831"/>
          </a:xfrm>
        </p:spPr>
      </p:pic>
    </p:spTree>
    <p:extLst>
      <p:ext uri="{BB962C8B-B14F-4D97-AF65-F5344CB8AC3E}">
        <p14:creationId xmlns:p14="http://schemas.microsoft.com/office/powerpoint/2010/main" val="151789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1F21FD-A660-9765-CD72-5059791D4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que é um processo publico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43500EB-3B85-4FFF-484E-E66B196A448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09316" y="1708711"/>
            <a:ext cx="4358229" cy="4531569"/>
          </a:xfrm>
        </p:spPr>
      </p:pic>
    </p:spTree>
    <p:extLst>
      <p:ext uri="{BB962C8B-B14F-4D97-AF65-F5344CB8AC3E}">
        <p14:creationId xmlns:p14="http://schemas.microsoft.com/office/powerpoint/2010/main" val="4288272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BE1C62-F49D-5E2B-55BC-2D8F166ED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Documentos personalizados (mostrar exemplo no sistema)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D41634B-5F03-0933-1614-C83A587EB83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780691" y="1922348"/>
            <a:ext cx="2913857" cy="4087743"/>
          </a:xfrm>
        </p:spPr>
      </p:pic>
    </p:spTree>
    <p:extLst>
      <p:ext uri="{BB962C8B-B14F-4D97-AF65-F5344CB8AC3E}">
        <p14:creationId xmlns:p14="http://schemas.microsoft.com/office/powerpoint/2010/main" val="2583191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27A300-8998-F6DE-F8D4-A492FEEB5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Tipos de trajetória de fluxos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CE811B42-F664-4F84-2726-A5225F3BDC8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63811" y="1973813"/>
            <a:ext cx="5498217" cy="3855653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DCA6473-C81C-9D6C-6A5E-D4BFE376B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73813"/>
            <a:ext cx="5666455" cy="385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347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4ACE8D-B2AC-A5CC-FE63-C3C91FF22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err="1"/>
              <a:t>Transparencia</a:t>
            </a:r>
            <a:r>
              <a:rPr lang="pt-BR" dirty="0"/>
              <a:t> dos processos </a:t>
            </a:r>
            <a:r>
              <a:rPr lang="pt-BR" dirty="0" err="1"/>
              <a:t>publicos</a:t>
            </a:r>
            <a:endParaRPr lang="pt-BR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9F7B71F-1DFB-ABAA-73C3-078FEEDCB3E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27791" y="1941201"/>
            <a:ext cx="8042832" cy="4021416"/>
          </a:xfrm>
        </p:spPr>
      </p:pic>
    </p:spTree>
    <p:extLst>
      <p:ext uri="{BB962C8B-B14F-4D97-AF65-F5344CB8AC3E}">
        <p14:creationId xmlns:p14="http://schemas.microsoft.com/office/powerpoint/2010/main" val="3562563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3356AD-2C71-9BEA-27F5-429D38A29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O QUE VAMOS VER HOJE: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244CB77-A4E8-105F-D1E1-BE111F8E76C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O QUE É UM PROCESSO ELETRÔNICO</a:t>
            </a:r>
          </a:p>
          <a:p>
            <a:r>
              <a:rPr lang="pt-BR" dirty="0"/>
              <a:t>VANTAGENS E DESVANTAGENS</a:t>
            </a:r>
          </a:p>
          <a:p>
            <a:r>
              <a:rPr lang="pt-BR" dirty="0"/>
              <a:t>LEGISLAÇÃO FEDERAL E ESTADUAL</a:t>
            </a:r>
          </a:p>
          <a:p>
            <a:r>
              <a:rPr lang="pt-BR" dirty="0"/>
              <a:t>O QUE É UMA ASSINATURA ELETRÔNICA E QUAL SUA VALIDADE JURIDICA</a:t>
            </a:r>
          </a:p>
          <a:p>
            <a:r>
              <a:rPr lang="pt-BR" dirty="0"/>
              <a:t>PROCOTOLO DIGITAL (SERVIÇOS EXTERNOS AO CIDADÃO)</a:t>
            </a:r>
          </a:p>
          <a:p>
            <a:r>
              <a:rPr lang="pt-BR" dirty="0"/>
              <a:t>PROCESSOS PÚBLICOS</a:t>
            </a:r>
          </a:p>
          <a:p>
            <a:r>
              <a:rPr lang="pt-BR" dirty="0"/>
              <a:t>DOCUMENTOS PERSONALIZADOS</a:t>
            </a:r>
          </a:p>
          <a:p>
            <a:r>
              <a:rPr lang="pt-BR" dirty="0"/>
              <a:t>TRAJETÓRIAS DE FLUXO DE PROCESSO (FIXA E PERSONALIZADA)</a:t>
            </a:r>
          </a:p>
          <a:p>
            <a:r>
              <a:rPr lang="pt-BR" dirty="0"/>
              <a:t>EXEMPLO DE CASO DE USO</a:t>
            </a:r>
          </a:p>
        </p:txBody>
      </p:sp>
    </p:spTree>
    <p:extLst>
      <p:ext uri="{BB962C8B-B14F-4D97-AF65-F5344CB8AC3E}">
        <p14:creationId xmlns:p14="http://schemas.microsoft.com/office/powerpoint/2010/main" val="2506719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1BE63C-959E-2A40-D05D-A15A90142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PROCESSO ELETRÔNICO (WIKIPÉDIA)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00892D8-6ACF-4DD3-FF1F-AB1D3C676AD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1773237"/>
            <a:ext cx="7949152" cy="4189948"/>
          </a:xfrm>
        </p:spPr>
      </p:pic>
    </p:spTree>
    <p:extLst>
      <p:ext uri="{BB962C8B-B14F-4D97-AF65-F5344CB8AC3E}">
        <p14:creationId xmlns:p14="http://schemas.microsoft.com/office/powerpoint/2010/main" val="1988087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1BE63C-959E-2A40-D05D-A15A90142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PROCESSO ELETRÔNICO (WIKIPÉDIA)</a:t>
            </a:r>
          </a:p>
        </p:txBody>
      </p:sp>
      <p:pic>
        <p:nvPicPr>
          <p:cNvPr id="7" name="Imagem 6">
            <a:hlinkClick r:id="rId2"/>
            <a:extLst>
              <a:ext uri="{FF2B5EF4-FFF2-40B4-BE49-F238E27FC236}">
                <a16:creationId xmlns:a16="http://schemas.microsoft.com/office/drawing/2014/main" id="{E20C553C-2ABD-A3F8-56AE-E18480032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42" y="1977000"/>
            <a:ext cx="10635765" cy="174199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44B1504-23B7-99BA-B71F-03645C014AF9}"/>
              </a:ext>
            </a:extLst>
          </p:cNvPr>
          <p:cNvSpPr txBox="1"/>
          <p:nvPr/>
        </p:nvSpPr>
        <p:spPr>
          <a:xfrm>
            <a:off x="685801" y="4477732"/>
            <a:ext cx="5619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Fonte: https://pt.wikipedia.org/wiki/</a:t>
            </a:r>
            <a:r>
              <a:rPr lang="pt-BR" dirty="0" err="1"/>
              <a:t>Processo_eletrônico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2183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BB6CEF-A8E3-46F4-E8F9-9B913126A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Vantagens e Desvantagens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9AFF559A-FE01-DA00-BBCF-79CA0F22AA7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55607" y="1568774"/>
            <a:ext cx="8022025" cy="4603426"/>
          </a:xfrm>
        </p:spPr>
      </p:pic>
    </p:spTree>
    <p:extLst>
      <p:ext uri="{BB962C8B-B14F-4D97-AF65-F5344CB8AC3E}">
        <p14:creationId xmlns:p14="http://schemas.microsoft.com/office/powerpoint/2010/main" val="282320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AF4743-867C-4F98-565F-57FE3807A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Vantagens e desvantagens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3A20A66-8CD9-1997-14D7-A08669EF5E8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Papel pode sumir, extraviar, ficar esquecido em alguma mesa de algum setor</a:t>
            </a:r>
          </a:p>
          <a:p>
            <a:r>
              <a:rPr lang="pt-BR" dirty="0"/>
              <a:t>Papeis podem facilmente serem adulterados ou falsificados</a:t>
            </a:r>
          </a:p>
          <a:p>
            <a:r>
              <a:rPr lang="pt-BR" dirty="0"/>
              <a:t>O papel te prende fisicamente a ele, ele tem que andar de mão em mão pra cumprir o objetivo a que se destina</a:t>
            </a:r>
          </a:p>
          <a:p>
            <a:r>
              <a:rPr lang="pt-BR" dirty="0"/>
              <a:t>Papel tem durabilidade, ele rasga, pega fogo, aglomera fungos e deteriora com o tempo, fica amarelo e ilegível.</a:t>
            </a:r>
          </a:p>
          <a:p>
            <a:r>
              <a:rPr lang="pt-BR" dirty="0"/>
              <a:t>Para se obter a assinatura em um documento físico você precisa colocar a mão nele. Nem sempre você vai estar disponível, isso pode atrasar e comprometer um prazo.</a:t>
            </a:r>
          </a:p>
          <a:p>
            <a:r>
              <a:rPr lang="pt-BR" dirty="0"/>
              <a:t>Para que um documento físico percorra um fluxo de trajetória, por exemplo que ele saia do setor administrativo e chegue a uma repartição, alguém tem que leva-lo até lá.</a:t>
            </a:r>
          </a:p>
        </p:txBody>
      </p:sp>
    </p:spTree>
    <p:extLst>
      <p:ext uri="{BB962C8B-B14F-4D97-AF65-F5344CB8AC3E}">
        <p14:creationId xmlns:p14="http://schemas.microsoft.com/office/powerpoint/2010/main" val="1033113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EDE37E-D80E-0E55-D772-5AA0554D1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desvantagens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3B59664-EB33-50A3-D6E8-C1E03414AE0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630838"/>
            <a:ext cx="10394707" cy="3743748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Prazos precisam ser cumpridos, todos os envolvidos vão saber onde um processo está paralisado ou qual responsável está atrasando o andamento.</a:t>
            </a:r>
          </a:p>
          <a:p>
            <a:r>
              <a:rPr lang="pt-BR" dirty="0"/>
              <a:t>Processos eletrônicos podem ser disponibilizados de forma pública, então um cidadão também irá saber o andamento de sua solicitação, se está atrasado e quem são os responsáveis</a:t>
            </a:r>
          </a:p>
          <a:p>
            <a:r>
              <a:rPr lang="pt-BR" dirty="0"/>
              <a:t>Todas as suas ações são auditadas, não tem como burlar alguma etapa ou dar um jeitinho brasileiro para ajudar a acelerar o processo de um amigo. Processo seguem uma fila lógica de execução, mesmo que você tenha a possibilidade de solicitar urgência em alguns casos.</a:t>
            </a:r>
          </a:p>
          <a:p>
            <a:r>
              <a:rPr lang="pt-BR" dirty="0"/>
              <a:t>Não tem como pular etapas e fazer o pagamento para um credor, sem que antes o empenho esteja devidamente assinado e tramitado para o setor de pagamentos.</a:t>
            </a:r>
          </a:p>
          <a:p>
            <a:r>
              <a:rPr lang="pt-BR" dirty="0"/>
              <a:t>Todo procedimento eletrônico está sujeito a ataques de hackers e invasores. Mas para isso temos soluções que podem minimizar os prejuízos e não prejudicar o andamento das coisas. Esse tipo de coisa é muito comum hoje em dia e envolve muitos outros quesitos além do processo eletrônico.</a:t>
            </a:r>
          </a:p>
        </p:txBody>
      </p:sp>
    </p:spTree>
    <p:extLst>
      <p:ext uri="{BB962C8B-B14F-4D97-AF65-F5344CB8AC3E}">
        <p14:creationId xmlns:p14="http://schemas.microsoft.com/office/powerpoint/2010/main" val="3401684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BFA6CF4-800F-3106-6DE8-5276376A739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74566"/>
            <a:ext cx="10394707" cy="5200019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O Decreto nº 10.278/2020 regulamenta os requisitos e a técnica para a digitalização de documentos públicos e privados. Para que um documento digitalizado tenha o mesmo valor jurídico que o original, é necessário seguir os seguintes requisitos: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>
                <a:effectLst/>
              </a:rPr>
              <a:t>Estar em formato PDF/A ou PNG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>
                <a:effectLst/>
              </a:rPr>
              <a:t>Ter resolução mínima de 300 </a:t>
            </a:r>
            <a:r>
              <a:rPr lang="pt-BR" dirty="0" err="1">
                <a:effectLst/>
              </a:rPr>
              <a:t>dpi</a:t>
            </a:r>
            <a:r>
              <a:rPr lang="pt-BR" dirty="0">
                <a:effectLst/>
              </a:rPr>
              <a:t>, exceto para plantas e mapas, que devem ter 600 </a:t>
            </a:r>
            <a:r>
              <a:rPr lang="pt-BR" dirty="0" err="1">
                <a:effectLst/>
              </a:rPr>
              <a:t>dpi</a:t>
            </a:r>
            <a:r>
              <a:rPr lang="pt-BR" dirty="0">
                <a:effectLst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>
                <a:effectLst/>
              </a:rPr>
              <a:t>Atender aos requisitos de cor para cada tipo de documento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>
                <a:effectLst/>
              </a:rPr>
              <a:t>Ter compressão do arquivo sem perda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>
                <a:effectLst/>
              </a:rPr>
              <a:t>Conter metadados como título, palavras-chave, nome do autor, data e local da digitalização, identificador do documento digital, nome do responsável pela digitalização, tipo de documento, e </a:t>
            </a:r>
            <a:r>
              <a:rPr lang="pt-BR" dirty="0" err="1">
                <a:effectLst/>
              </a:rPr>
              <a:t>Hash</a:t>
            </a:r>
            <a:r>
              <a:rPr lang="pt-BR" dirty="0">
                <a:effectLst/>
              </a:rPr>
              <a:t> (ou </a:t>
            </a:r>
            <a:r>
              <a:rPr lang="pt-BR" dirty="0" err="1">
                <a:effectLst/>
              </a:rPr>
              <a:t>checksum</a:t>
            </a:r>
            <a:r>
              <a:rPr lang="pt-BR" dirty="0">
                <a:effectLst/>
              </a:rPr>
              <a:t>) do arquivo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>
                <a:effectLst/>
              </a:rPr>
              <a:t>Ser assinado digitalmente pelo responsável pela digitalização, com certificação digital no padrão ICP-Brasil </a:t>
            </a:r>
          </a:p>
          <a:p>
            <a:r>
              <a:rPr lang="pt-BR" dirty="0">
                <a:effectLst/>
              </a:rPr>
              <a:t>O armazenamento dos arquivos também deve atender a requisitos como: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>
                <a:effectLst/>
              </a:rPr>
              <a:t>Proteção contra alteração, destruição, acesso e reprodução não autorizados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>
                <a:effectLst/>
              </a:rPr>
              <a:t>Indexação de metadados para localização e gerenciamento do documento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>
                <a:effectLst/>
              </a:rPr>
              <a:t>Armazenamento de forma que permita a conferência do processo de digitalização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92627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ACA5B0-DB48-F522-045B-912BFC6B9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Legislações: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C212E93-76C3-1BD2-5C79-F4D861432ED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t-BR" dirty="0"/>
              <a:t>Lei federal: </a:t>
            </a:r>
            <a:r>
              <a:rPr lang="pt-BR" dirty="0">
                <a:hlinkClick r:id="rId2"/>
              </a:rPr>
              <a:t>LEI Nº 14.063, DE 23 DE SETEMBRO DE 2020</a:t>
            </a:r>
            <a:endParaRPr lang="pt-BR" dirty="0"/>
          </a:p>
          <a:p>
            <a:r>
              <a:rPr lang="pt-BR" dirty="0"/>
              <a:t>Lei estadual: </a:t>
            </a:r>
            <a:r>
              <a:rPr lang="pt-BR" b="1" dirty="0">
                <a:hlinkClick r:id="rId3"/>
              </a:rPr>
              <a:t>Decreto nº 47.222, de 26/07/2017</a:t>
            </a:r>
            <a:endParaRPr lang="pt-BR" b="1" dirty="0"/>
          </a:p>
          <a:p>
            <a:r>
              <a:rPr lang="pt-BR" b="1" dirty="0" err="1"/>
              <a:t>Propen</a:t>
            </a:r>
            <a:r>
              <a:rPr lang="pt-BR" b="1" dirty="0"/>
              <a:t>: </a:t>
            </a:r>
            <a:r>
              <a:rPr lang="pt-BR" b="1" dirty="0">
                <a:hlinkClick r:id="rId4"/>
              </a:rPr>
              <a:t>Decreto nº 11.946, de 12/03/2024</a:t>
            </a:r>
            <a:endParaRPr lang="pt-BR" b="1" dirty="0"/>
          </a:p>
          <a:p>
            <a:r>
              <a:rPr lang="pt-BR" b="1" dirty="0"/>
              <a:t>Lei do arquivo morto (legado): </a:t>
            </a:r>
            <a:r>
              <a:rPr lang="pt-BR" b="1" dirty="0">
                <a:hlinkClick r:id="rId5"/>
              </a:rPr>
              <a:t>Decreto nº 10.278, </a:t>
            </a:r>
            <a:r>
              <a:rPr lang="pt-BR" b="1">
                <a:hlinkClick r:id="rId5"/>
              </a:rPr>
              <a:t>de 18/03/2020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6224417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 Principal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8FA751"/>
      </a:accent1>
      <a:accent2>
        <a:srgbClr val="629D7D"/>
      </a:accent2>
      <a:accent3>
        <a:srgbClr val="5A7AAB"/>
      </a:accent3>
      <a:accent4>
        <a:srgbClr val="AA618F"/>
      </a:accent4>
      <a:accent5>
        <a:srgbClr val="BA5445"/>
      </a:accent5>
      <a:accent6>
        <a:srgbClr val="C8A547"/>
      </a:accent6>
      <a:hlink>
        <a:srgbClr val="91BF1A"/>
      </a:hlink>
      <a:folHlink>
        <a:srgbClr val="ADBE82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CF823853-53CC-4249-AEDB-2EA9F718B2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 principal]]</Template>
  <TotalTime>93</TotalTime>
  <Words>668</Words>
  <Application>Microsoft Office PowerPoint</Application>
  <PresentationFormat>Widescreen</PresentationFormat>
  <Paragraphs>53</Paragraphs>
  <Slides>18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1" baseType="lpstr">
      <vt:lpstr>Arial</vt:lpstr>
      <vt:lpstr>Impact</vt:lpstr>
      <vt:lpstr>Evento Principal</vt:lpstr>
      <vt:lpstr>PROCESSO ELETÔNICO DIGITAL</vt:lpstr>
      <vt:lpstr>O QUE VAMOS VER HOJE:</vt:lpstr>
      <vt:lpstr>PROCESSO ELETRÔNICO (WIKIPÉDIA)</vt:lpstr>
      <vt:lpstr>PROCESSO ELETRÔNICO (WIKIPÉDIA)</vt:lpstr>
      <vt:lpstr>Vantagens e Desvantagens</vt:lpstr>
      <vt:lpstr>Vantagens e desvantagens</vt:lpstr>
      <vt:lpstr>desvantagens</vt:lpstr>
      <vt:lpstr>Apresentação do PowerPoint</vt:lpstr>
      <vt:lpstr>Legislações:</vt:lpstr>
      <vt:lpstr>Apresentação do PowerPoint</vt:lpstr>
      <vt:lpstr>Sobre a assinatura eletrônica</vt:lpstr>
      <vt:lpstr>Sobre a assinatura eletrônica</vt:lpstr>
      <vt:lpstr>Sobre a assinatura eletrônica</vt:lpstr>
      <vt:lpstr>Protocolo digital – como funciona</vt:lpstr>
      <vt:lpstr>O que é um processo publico</vt:lpstr>
      <vt:lpstr>Documentos personalizados (mostrar exemplo no sistema)</vt:lpstr>
      <vt:lpstr>Tipos de trajetória de fluxos</vt:lpstr>
      <vt:lpstr>Transparencia dos processos publicos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Wesley Gomes</dc:creator>
  <cp:lastModifiedBy>Wesley Gomes</cp:lastModifiedBy>
  <cp:revision>23</cp:revision>
  <dcterms:created xsi:type="dcterms:W3CDTF">2024-07-23T16:23:44Z</dcterms:created>
  <dcterms:modified xsi:type="dcterms:W3CDTF">2025-01-15T12:25:01Z</dcterms:modified>
</cp:coreProperties>
</file>